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9" r:id="rId10"/>
    <p:sldId id="278" r:id="rId11"/>
    <p:sldId id="264" r:id="rId12"/>
    <p:sldId id="265" r:id="rId13"/>
    <p:sldId id="266" r:id="rId14"/>
    <p:sldId id="280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7" r:id="rId25"/>
  </p:sldIdLst>
  <p:sldSz cx="9144000" cy="5143500" type="screen16x9"/>
  <p:notesSz cx="6858000" cy="9144000"/>
  <p:embeddedFontLst>
    <p:embeddedFont>
      <p:font typeface="IBM Plex Mono" panose="020B0509050203000203" pitchFamily="49" charset="0"/>
      <p:regular r:id="rId27"/>
      <p:bold r:id="rId28"/>
      <p:italic r:id="rId29"/>
      <p:boldItalic r:id="rId30"/>
    </p:embeddedFont>
    <p:embeddedFont>
      <p:font typeface="IBM Plex Sans" panose="020B0503050203000203" pitchFamily="34" charset="0"/>
      <p:regular r:id="rId31"/>
      <p:bold r:id="rId32"/>
      <p:italic r:id="rId33"/>
      <p:boldItalic r:id="rId34"/>
    </p:embeddedFont>
    <p:embeddedFont>
      <p:font typeface="Mulish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uclidean_distance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Centroids" TargetMode="External"/><Relationship Id="rId4" Type="http://schemas.openxmlformats.org/officeDocument/2006/relationships/hyperlink" Target="https://en.wikipedia.org/wiki/K-means_clustering#cite_note-8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uclidean_distanc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Centroids" TargetMode="External"/><Relationship Id="rId4" Type="http://schemas.openxmlformats.org/officeDocument/2006/relationships/hyperlink" Target="https://en.wikipedia.org/wiki/K-means_clustering#cite_note-8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0800dfcc79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0800dfcc79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0647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0800dfcc79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0800dfcc79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800dfcc79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0800dfcc79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0800dfcc79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0800dfcc79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0800dfcc79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0800dfcc79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6737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0800dfcc7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0800dfcc7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programming interfaces (APIs) are a way for one program to interact with another. API calls are the medium by which they interact. An API call, or API request, is a message sent to a server asking an API to provide a service or information. → request info from google maps.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0800dfcc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0800dfcc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0800dfcc7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0800dfcc7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0800dfcc7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0800dfcc7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0800dfcc7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0800dfcc7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800dfcc7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0800dfcc7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0800dfcc7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0800dfcc7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0800dfcc7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0800dfcc7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0800dfcc79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0800dfcc79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0800dfcc79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0800dfcc79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0800dfcc7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0800dfcc7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0800dfcc79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0800dfcc79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0800dfcc79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0800dfcc79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800dfcc79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800dfcc79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0800dfcc7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0800dfcc7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0800dfcc7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0800dfcc79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of k clusters → groups each point into cluster with nearest mean cluster center.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Assign each observation to the cluster with the nearest mean: that with the least squared </a:t>
            </a:r>
            <a:r>
              <a:rPr lang="en" sz="105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Euclidean distance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.</a:t>
            </a:r>
            <a:r>
              <a:rPr lang="en" sz="1400" baseline="3000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[8]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Recalculate means (</a:t>
            </a:r>
            <a:r>
              <a:rPr lang="en" sz="105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centroids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) for observations assigned to each cluster.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0800dfcc79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0800dfcc79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0800dfcc7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0800dfcc79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of k clusters → groups each point into cluster with nearest mean cluster center.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Assign each observation to the cluster with the nearest mean: that with the least squared </a:t>
            </a:r>
            <a:r>
              <a:rPr lang="en" sz="105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Euclidean distance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.</a:t>
            </a:r>
            <a:r>
              <a:rPr lang="en" sz="1400" baseline="3000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[8]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Recalculate means (</a:t>
            </a:r>
            <a:r>
              <a:rPr lang="en" sz="105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centroids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) for observations assigned to each cluster.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86051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71500" y="3830325"/>
            <a:ext cx="2812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176" y="1167451"/>
            <a:ext cx="1823650" cy="220855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86400" y="3701725"/>
            <a:ext cx="83712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Jordan Lipson, Alfa Budiman, Wesley Howe, David Gayowsky</a:t>
            </a:r>
            <a:endParaRPr b="1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February 12th, 2023 for uOttaHack 5</a:t>
            </a:r>
            <a:endParaRPr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K-Means Clustering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ED14C8C3-9D6A-00FE-C1AE-A4E4557B1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292" y="1274362"/>
            <a:ext cx="3196431" cy="3106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582EEFD-C9A9-23CB-0F6D-B2AC605A23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0278" y="1231500"/>
            <a:ext cx="2339664" cy="18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4B25CE7-F5C8-E47B-73AE-5A57C8278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0277" y="3097425"/>
            <a:ext cx="2437773" cy="1504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3716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Base Algorithm: Metropolis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04" name="Google Shape;104;p21"/>
          <p:cNvSpPr txBox="1"/>
          <p:nvPr/>
        </p:nvSpPr>
        <p:spPr>
          <a:xfrm>
            <a:off x="433175" y="1174425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IBM Plex Sans"/>
                <a:ea typeface="IBM Plex Sans"/>
                <a:cs typeface="IBM Plex Sans"/>
                <a:sym typeface="IBM Plex Sans"/>
              </a:rPr>
              <a:t>Concept:</a:t>
            </a: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 Simulated annealing to solve “traveling salesman problem”. 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Generate trial route,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Compute difference in route length,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Accept or reject trial route,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Vary temperature.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Base Algorithm: Metropolis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875" y="1138550"/>
            <a:ext cx="5196826" cy="3627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/>
          <p:nvPr/>
        </p:nvSpPr>
        <p:spPr>
          <a:xfrm>
            <a:off x="5966100" y="1262800"/>
            <a:ext cx="246600" cy="32253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 txBox="1"/>
          <p:nvPr/>
        </p:nvSpPr>
        <p:spPr>
          <a:xfrm>
            <a:off x="6495700" y="1262800"/>
            <a:ext cx="2175300" cy="18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IBM Plex Sans"/>
                <a:ea typeface="IBM Plex Sans"/>
                <a:cs typeface="IBM Plex Sans"/>
                <a:sym typeface="IBM Plex Sans"/>
              </a:rPr>
              <a:t>Example:</a:t>
            </a:r>
            <a:r>
              <a:rPr lang="en" sz="1500">
                <a:latin typeface="IBM Plex Sans"/>
                <a:ea typeface="IBM Plex Sans"/>
                <a:cs typeface="IBM Plex Sans"/>
                <a:sym typeface="IBM Plex Sans"/>
              </a:rPr>
              <a:t> Evolution to traverse 80 cities on 500 x 500 lattice, at: </a:t>
            </a:r>
            <a:endParaRPr sz="15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IBM Plex Sans"/>
                <a:ea typeface="IBM Plex Sans"/>
                <a:cs typeface="IBM Plex Sans"/>
                <a:sym typeface="IBM Plex Sans"/>
              </a:rPr>
              <a:t>(a) T = 25 (initial route), </a:t>
            </a:r>
            <a:endParaRPr sz="15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IBM Plex Sans"/>
                <a:ea typeface="IBM Plex Sans"/>
                <a:cs typeface="IBM Plex Sans"/>
                <a:sym typeface="IBM Plex Sans"/>
              </a:rPr>
              <a:t>(b) T = 20, </a:t>
            </a:r>
            <a:endParaRPr sz="15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IBM Plex Sans"/>
                <a:ea typeface="IBM Plex Sans"/>
                <a:cs typeface="IBM Plex Sans"/>
                <a:sym typeface="IBM Plex Sans"/>
              </a:rPr>
              <a:t>(c) T = 10, and </a:t>
            </a:r>
            <a:endParaRPr sz="15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IBM Plex Sans"/>
                <a:ea typeface="IBM Plex Sans"/>
                <a:cs typeface="IBM Plex Sans"/>
                <a:sym typeface="IBM Plex Sans"/>
              </a:rPr>
              <a:t>(d) T = 2.5 (final route).</a:t>
            </a:r>
            <a:endParaRPr sz="15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Base Algorithm: Metropolis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18" name="Google Shape;118;p23"/>
          <p:cNvSpPr txBox="1"/>
          <p:nvPr/>
        </p:nvSpPr>
        <p:spPr>
          <a:xfrm>
            <a:off x="433175" y="1099400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IBM Plex Sans"/>
                <a:ea typeface="IBM Plex Sans"/>
                <a:cs typeface="IBM Plex Sans"/>
                <a:sym typeface="IBM Plex Sans"/>
              </a:rPr>
              <a:t>In detail: magic math!</a:t>
            </a:r>
            <a:endParaRPr sz="1800"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Char char="-"/>
            </a:pP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Generate trial route by swapping order of two randomly chosen destinations e.g.: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22860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{n</a:t>
            </a:r>
            <a:r>
              <a:rPr lang="en" sz="1800" baseline="-25000">
                <a:latin typeface="IBM Plex Sans"/>
                <a:ea typeface="IBM Plex Sans"/>
                <a:cs typeface="IBM Plex Sans"/>
                <a:sym typeface="IBM Plex Sans"/>
              </a:rPr>
              <a:t>a</a:t>
            </a: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, n</a:t>
            </a:r>
            <a:r>
              <a:rPr lang="en" sz="1800" baseline="-25000">
                <a:latin typeface="IBM Plex Sans"/>
                <a:ea typeface="IBM Plex Sans"/>
                <a:cs typeface="IBM Plex Sans"/>
                <a:sym typeface="IBM Plex Sans"/>
              </a:rPr>
              <a:t>b</a:t>
            </a: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, n</a:t>
            </a:r>
            <a:r>
              <a:rPr lang="en" sz="1800" baseline="-25000">
                <a:latin typeface="IBM Plex Sans"/>
                <a:ea typeface="IBM Plex Sans"/>
                <a:cs typeface="IBM Plex Sans"/>
                <a:sym typeface="IBM Plex Sans"/>
              </a:rPr>
              <a:t>c</a:t>
            </a: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} → {n</a:t>
            </a:r>
            <a:r>
              <a:rPr lang="en" sz="1800" baseline="-25000">
                <a:latin typeface="IBM Plex Sans"/>
                <a:ea typeface="IBM Plex Sans"/>
                <a:cs typeface="IBM Plex Sans"/>
                <a:sym typeface="IBM Plex Sans"/>
              </a:rPr>
              <a:t>b</a:t>
            </a: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, n</a:t>
            </a:r>
            <a:r>
              <a:rPr lang="en" sz="1800" baseline="-25000">
                <a:latin typeface="IBM Plex Sans"/>
                <a:ea typeface="IBM Plex Sans"/>
                <a:cs typeface="IBM Plex Sans"/>
                <a:sym typeface="IBM Plex Sans"/>
              </a:rPr>
              <a:t>a</a:t>
            </a: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, n</a:t>
            </a:r>
            <a:r>
              <a:rPr lang="en" sz="1800" baseline="-25000">
                <a:latin typeface="IBM Plex Sans"/>
                <a:ea typeface="IBM Plex Sans"/>
                <a:cs typeface="IBM Plex Sans"/>
                <a:sym typeface="IBM Plex Sans"/>
              </a:rPr>
              <a:t>c</a:t>
            </a: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}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Char char="-"/>
            </a:pP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If new route is shorter: accept without condition,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Char char="-"/>
            </a:pP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If new route is longer: compute probability at current T: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200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P = e</a:t>
            </a:r>
            <a:r>
              <a:rPr lang="en" sz="1800" baseline="30000">
                <a:latin typeface="IBM Plex Sans"/>
                <a:ea typeface="IBM Plex Sans"/>
                <a:cs typeface="IBM Plex Sans"/>
                <a:sym typeface="IBM Plex Sans"/>
              </a:rPr>
              <a:t>-Δd/T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IBM Plex Sans"/>
                <a:ea typeface="IBM Plex Sans"/>
                <a:cs typeface="IBM Plex Sans"/>
                <a:sym typeface="IBM Plex Sans"/>
              </a:rPr>
              <a:t>If P &gt; randomly generated u ϵ U(0,1), accept.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Base Algorithm: Metropolis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18" name="Google Shape;118;p23"/>
          <p:cNvSpPr txBox="1"/>
          <p:nvPr/>
        </p:nvSpPr>
        <p:spPr>
          <a:xfrm>
            <a:off x="433175" y="1099400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 dirty="0">
                <a:latin typeface="IBM Plex Sans"/>
                <a:ea typeface="IBM Plex Sans"/>
                <a:cs typeface="IBM Plex Sans"/>
                <a:sym typeface="IBM Plex Sans"/>
              </a:rPr>
              <a:t>Notes about Metropolis Implementation:</a:t>
            </a:r>
            <a:endParaRPr lang="en-CA" sz="18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800" dirty="0">
                <a:latin typeface="IBM Plex Sans"/>
                <a:ea typeface="IBM Plex Sans"/>
                <a:cs typeface="IBM Plex Sans"/>
                <a:sym typeface="IBM Plex Sans"/>
              </a:rPr>
              <a:t>Metropolis algorithm is implemented once for each cluster or delivery truck.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800" dirty="0">
                <a:latin typeface="IBM Plex Sans"/>
                <a:ea typeface="IBM Plex Sans"/>
                <a:cs typeface="IBM Plex Sans"/>
                <a:sym typeface="IBM Plex Sans"/>
              </a:rPr>
              <a:t>Here, route </a:t>
            </a:r>
            <a:r>
              <a:rPr lang="en-CA" sz="1800" i="1" dirty="0">
                <a:latin typeface="IBM Plex Sans"/>
                <a:ea typeface="IBM Plex Sans"/>
                <a:cs typeface="IBM Plex Sans"/>
                <a:sym typeface="IBM Plex Sans"/>
              </a:rPr>
              <a:t>length</a:t>
            </a:r>
            <a:r>
              <a:rPr lang="en-CA" sz="1800" dirty="0">
                <a:latin typeface="IBM Plex Sans"/>
                <a:ea typeface="IBM Plex Sans"/>
                <a:cs typeface="IBM Plex Sans"/>
                <a:sym typeface="IBM Plex Sans"/>
              </a:rPr>
              <a:t> is not considered, route </a:t>
            </a:r>
            <a:r>
              <a:rPr lang="en-CA" sz="1800" i="1" dirty="0">
                <a:latin typeface="IBM Plex Sans"/>
                <a:ea typeface="IBM Plex Sans"/>
                <a:cs typeface="IBM Plex Sans"/>
                <a:sym typeface="IBM Plex Sans"/>
              </a:rPr>
              <a:t>time</a:t>
            </a:r>
            <a:r>
              <a:rPr lang="en-CA" sz="1800" dirty="0">
                <a:latin typeface="IBM Plex Sans"/>
                <a:ea typeface="IBM Plex Sans"/>
                <a:cs typeface="IBM Plex Sans"/>
                <a:sym typeface="IBM Plex Sans"/>
              </a:rPr>
              <a:t> is: still works with Metropolis algorithm!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sz="1800" dirty="0">
                <a:latin typeface="IBM Plex Sans"/>
                <a:ea typeface="IBM Plex Sans"/>
                <a:cs typeface="IBM Plex Sans"/>
                <a:sym typeface="IBM Plex Sans"/>
              </a:rPr>
              <a:t>To do this, consider Google Maps API data, or grab route times from Google Maps.</a:t>
            </a:r>
            <a:endParaRPr sz="18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75330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Visualization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24" name="Google Shape;124;p24"/>
          <p:cNvSpPr txBox="1"/>
          <p:nvPr/>
        </p:nvSpPr>
        <p:spPr>
          <a:xfrm>
            <a:off x="433175" y="1174425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Showing our routes on map: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"/>
              <a:buChar char="-"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Folium, interactive map.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"/>
              <a:buChar char="-"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Google Directions API to generate route for each list of waypoints. 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062" y="1260000"/>
            <a:ext cx="4405876" cy="3331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0" name="Google Shape;130;p25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All Recipients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413" y="1174348"/>
            <a:ext cx="4477174" cy="33605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6" name="Google Shape;136;p26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latin typeface="IBM Plex Mono"/>
                <a:ea typeface="IBM Plex Mono"/>
                <a:cs typeface="IBM Plex Mono"/>
                <a:sym typeface="IBM Plex Mono"/>
              </a:rPr>
              <a:t>Assignment of Recipients for 3 Delivery Trucks (KMeans Clustering)</a:t>
            </a:r>
            <a:endParaRPr sz="1800"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9726" y="1096275"/>
            <a:ext cx="4804525" cy="344659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2" name="Google Shape;142;p27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latin typeface="IBM Plex Mono"/>
                <a:ea typeface="IBM Plex Mono"/>
                <a:cs typeface="IBM Plex Mono"/>
                <a:sym typeface="IBM Plex Mono"/>
              </a:rPr>
              <a:t>Route Planning &amp; Recipient Sequencing (Metropolis Algorithm)</a:t>
            </a:r>
            <a:endParaRPr sz="1800"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4825" y="1340449"/>
            <a:ext cx="1697950" cy="30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8" name="Google Shape;148;p28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Truck 1 Sequence (Route)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4764875" y="1881675"/>
            <a:ext cx="3531300" cy="18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Estimated Travel Time: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56 Minutes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0" name="Google Shape;150;p28"/>
          <p:cNvSpPr/>
          <p:nvPr/>
        </p:nvSpPr>
        <p:spPr>
          <a:xfrm>
            <a:off x="4198025" y="1262800"/>
            <a:ext cx="246600" cy="32253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Motivation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33175" y="1174425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latin typeface="IBM Plex Sans"/>
                <a:ea typeface="IBM Plex Sans"/>
                <a:cs typeface="IBM Plex Sans"/>
                <a:sym typeface="IBM Plex Sans"/>
              </a:rPr>
              <a:t>InnovaPost:</a:t>
            </a:r>
            <a:endParaRPr sz="2600"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"/>
              <a:buChar char="-"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How do we optimize package deliveries for multiple addresses and trucks?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"/>
              <a:buChar char="-"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Expansion of traveling salesman: NP hard!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"/>
              <a:buChar char="-"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However… we can solve this!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75" y="1437850"/>
            <a:ext cx="4802699" cy="28473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6" name="Google Shape;156;p29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Truck 2 Sequence (Route)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57" name="Google Shape;157;p29"/>
          <p:cNvSpPr txBox="1"/>
          <p:nvPr/>
        </p:nvSpPr>
        <p:spPr>
          <a:xfrm>
            <a:off x="6184900" y="2063850"/>
            <a:ext cx="25611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Estimated Travel Time: 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57 Minutes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8" name="Google Shape;158;p29"/>
          <p:cNvSpPr/>
          <p:nvPr/>
        </p:nvSpPr>
        <p:spPr>
          <a:xfrm>
            <a:off x="5729575" y="1248863"/>
            <a:ext cx="246600" cy="32253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600" y="1357050"/>
            <a:ext cx="3809700" cy="300537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4" name="Google Shape;164;p30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Truck 3 Sequence (Route)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65" name="Google Shape;165;p30"/>
          <p:cNvSpPr txBox="1"/>
          <p:nvPr/>
        </p:nvSpPr>
        <p:spPr>
          <a:xfrm>
            <a:off x="5769700" y="2010275"/>
            <a:ext cx="2976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Estimated Travel Time: 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44 Minutes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6" name="Google Shape;166;p30"/>
          <p:cNvSpPr/>
          <p:nvPr/>
        </p:nvSpPr>
        <p:spPr>
          <a:xfrm>
            <a:off x="5150925" y="1247075"/>
            <a:ext cx="246600" cy="32253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Result Analysis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72" name="Google Shape;172;p31"/>
          <p:cNvSpPr txBox="1"/>
          <p:nvPr/>
        </p:nvSpPr>
        <p:spPr>
          <a:xfrm>
            <a:off x="387600" y="1060125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IBM Plex Sans"/>
                <a:ea typeface="IBM Plex Sans"/>
                <a:cs typeface="IBM Plex Sans"/>
                <a:sym typeface="IBM Plex Sans"/>
              </a:rPr>
              <a:t>Overall: </a:t>
            </a: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How did we do?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Successfully grouped routes for N trucks,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Algorithm converged to shortest routes based on Google maps data,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Visualization showed route sequence and address grouping.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Further Work &amp; Improvements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78" name="Google Shape;178;p32"/>
          <p:cNvSpPr txBox="1"/>
          <p:nvPr/>
        </p:nvSpPr>
        <p:spPr>
          <a:xfrm>
            <a:off x="387600" y="1002900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IBM Plex Sans"/>
                <a:ea typeface="IBM Plex Sans"/>
                <a:cs typeface="IBM Plex Sans"/>
                <a:sym typeface="IBM Plex Sans"/>
              </a:rPr>
              <a:t>What’s next, and how can we make it better?</a:t>
            </a:r>
            <a:endParaRPr sz="20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000" dirty="0">
                <a:latin typeface="IBM Plex Sans"/>
                <a:ea typeface="IBM Plex Sans"/>
                <a:cs typeface="IBM Plex Sans"/>
                <a:sym typeface="IBM Plex Sans"/>
              </a:rPr>
              <a:t>Live updating via re-calculation of route after each delivery,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000" dirty="0">
                <a:latin typeface="IBM Plex Sans"/>
                <a:ea typeface="IBM Plex Sans"/>
                <a:cs typeface="IBM Plex Sans"/>
                <a:sym typeface="IBM Plex Sans"/>
              </a:rPr>
              <a:t>Tuning algorithm &amp; parameters to improve speed (slow algorithm),</a:t>
            </a:r>
            <a:endParaRPr sz="20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000" dirty="0">
                <a:latin typeface="IBM Plex Sans"/>
                <a:ea typeface="IBM Plex Sans"/>
                <a:cs typeface="IBM Plex Sans"/>
                <a:sym typeface="IBM Plex Sans"/>
              </a:rPr>
              <a:t>Larger-scale cases,</a:t>
            </a:r>
            <a:endParaRPr sz="20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000" dirty="0">
                <a:latin typeface="IBM Plex Sans"/>
                <a:ea typeface="IBM Plex Sans"/>
                <a:cs typeface="IBM Plex Sans"/>
                <a:sym typeface="IBM Plex Sans"/>
              </a:rPr>
              <a:t>Quantum annealing → using physical properties to improve speed with DWave!</a:t>
            </a:r>
            <a:endParaRPr sz="20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/>
        </p:nvSpPr>
        <p:spPr>
          <a:xfrm>
            <a:off x="387600" y="657425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IBM Plex Mono"/>
                <a:ea typeface="IBM Plex Mono"/>
                <a:cs typeface="IBM Plex Mono"/>
                <a:sym typeface="IBM Plex Mono"/>
              </a:rPr>
              <a:t>Thank you for listening!</a:t>
            </a:r>
            <a:endParaRPr sz="3000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89" name="Google Shape;18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7351" y="1593775"/>
            <a:ext cx="1669275" cy="202158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4"/>
          <p:cNvSpPr txBox="1"/>
          <p:nvPr/>
        </p:nvSpPr>
        <p:spPr>
          <a:xfrm>
            <a:off x="387600" y="39517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IBM Plex Mono"/>
                <a:ea typeface="IBM Plex Mono"/>
                <a:cs typeface="IBM Plex Mono"/>
                <a:sym typeface="IBM Plex Mono"/>
              </a:rPr>
              <a:t>Any questions?</a:t>
            </a:r>
            <a:endParaRPr sz="3000"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Project Breakdown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433175" y="1152975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IBM Plex Sans"/>
                <a:ea typeface="IBM Plex Sans"/>
                <a:cs typeface="IBM Plex Sans"/>
                <a:sym typeface="IBM Plex Sans"/>
              </a:rPr>
              <a:t>Assumptions and Considerations:</a:t>
            </a:r>
            <a:endParaRPr sz="2000"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Char char="-"/>
            </a:pPr>
            <a:r>
              <a:rPr lang="en" sz="2000">
                <a:latin typeface="IBM Plex Sans"/>
                <a:ea typeface="IBM Plex Sans"/>
                <a:cs typeface="IBM Plex Sans"/>
                <a:sym typeface="IBM Plex Sans"/>
              </a:rPr>
              <a:t>Time taken to complete route:</a:t>
            </a:r>
            <a:endParaRPr sz="20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IBM Plex Sans"/>
                <a:ea typeface="IBM Plex Sans"/>
                <a:cs typeface="IBM Plex Sans"/>
                <a:sym typeface="IBM Plex Sans"/>
              </a:rPr>
              <a:t>Weather &amp; traffic - use Google maps data!</a:t>
            </a:r>
            <a:endParaRPr sz="20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Char char="-"/>
            </a:pPr>
            <a:r>
              <a:rPr lang="en" sz="2000">
                <a:latin typeface="IBM Plex Sans"/>
                <a:ea typeface="IBM Plex Sans"/>
                <a:cs typeface="IBM Plex Sans"/>
                <a:sym typeface="IBM Plex Sans"/>
              </a:rPr>
              <a:t>Number of mail trucks:</a:t>
            </a:r>
            <a:endParaRPr sz="20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IBM Plex Sans"/>
                <a:ea typeface="IBM Plex Sans"/>
                <a:cs typeface="IBM Plex Sans"/>
                <a:sym typeface="IBM Plex Sans"/>
              </a:rPr>
              <a:t>How many do we have available?</a:t>
            </a:r>
            <a:endParaRPr sz="20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Char char="-"/>
            </a:pPr>
            <a:r>
              <a:rPr lang="en" sz="2000">
                <a:latin typeface="IBM Plex Sans"/>
                <a:ea typeface="IBM Plex Sans"/>
                <a:cs typeface="IBM Plex Sans"/>
                <a:sym typeface="IBM Plex Sans"/>
              </a:rPr>
              <a:t>Computational time:</a:t>
            </a:r>
            <a:endParaRPr sz="20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IBM Plex Sans"/>
                <a:ea typeface="IBM Plex Sans"/>
                <a:cs typeface="IBM Plex Sans"/>
                <a:sym typeface="IBM Plex Sans"/>
              </a:rPr>
              <a:t>Fine tune parameters to affect computational speed.</a:t>
            </a:r>
            <a:endParaRPr sz="2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Project Breakdown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433175" y="1174425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IBM Plex Sans"/>
                <a:ea typeface="IBM Plex Sans"/>
                <a:cs typeface="IBM Plex Sans"/>
                <a:sym typeface="IBM Plex Sans"/>
              </a:rPr>
              <a:t>Four major components:</a:t>
            </a:r>
            <a:endParaRPr sz="2500"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IBM Plex Sans"/>
              <a:buChar char="-"/>
            </a:pPr>
            <a:r>
              <a:rPr lang="en" sz="2500">
                <a:latin typeface="IBM Plex Sans"/>
                <a:ea typeface="IBM Plex Sans"/>
                <a:cs typeface="IBM Plex Sans"/>
                <a:sym typeface="IBM Plex Sans"/>
              </a:rPr>
              <a:t>Recipient Identification</a:t>
            </a:r>
            <a:endParaRPr sz="25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IBM Plex Sans"/>
              <a:buChar char="-"/>
            </a:pPr>
            <a:r>
              <a:rPr lang="en" sz="2500">
                <a:latin typeface="IBM Plex Sans"/>
                <a:ea typeface="IBM Plex Sans"/>
                <a:cs typeface="IBM Plex Sans"/>
                <a:sym typeface="IBM Plex Sans"/>
              </a:rPr>
              <a:t>Recipient Allocation with K-Means Clustering</a:t>
            </a:r>
            <a:endParaRPr sz="25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IBM Plex Sans"/>
              <a:buChar char="-"/>
            </a:pPr>
            <a:r>
              <a:rPr lang="en" sz="2500">
                <a:latin typeface="IBM Plex Sans"/>
                <a:ea typeface="IBM Plex Sans"/>
                <a:cs typeface="IBM Plex Sans"/>
                <a:sym typeface="IBM Plex Sans"/>
              </a:rPr>
              <a:t>Delivery Sequencing with Metropolis Algorithm</a:t>
            </a:r>
            <a:endParaRPr sz="25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IBM Plex Sans"/>
              <a:buChar char="-"/>
            </a:pPr>
            <a:r>
              <a:rPr lang="en" sz="2500">
                <a:latin typeface="IBM Plex Sans"/>
                <a:ea typeface="IBM Plex Sans"/>
                <a:cs typeface="IBM Plex Sans"/>
                <a:sym typeface="IBM Plex Sans"/>
              </a:rPr>
              <a:t>Visualization</a:t>
            </a:r>
            <a:endParaRPr sz="25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Technologies Used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433175" y="1099425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Code writing and running: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914400" lvl="1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Python, Jupyter Notebook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Route Data and Visualization: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914400" lvl="1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Google Maps API, Folium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Optimization and Evaluation: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914400" lvl="1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>
                <a:latin typeface="IBM Plex Sans"/>
                <a:ea typeface="IBM Plex Sans"/>
                <a:cs typeface="IBM Plex Sans"/>
                <a:sym typeface="IBM Plex Sans"/>
              </a:rPr>
              <a:t>Numpy, SKLearn, Pandas</a:t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Recipient Identification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433175" y="1174425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Delivery data - where are we going?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"/>
              <a:buChar char="-"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Addresses from file,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"/>
              <a:buChar char="-"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Google Maps API: retrieve address coordinates,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"/>
              <a:buChar char="-"/>
            </a:pPr>
            <a:r>
              <a:rPr lang="en" sz="2600">
                <a:latin typeface="IBM Plex Sans"/>
                <a:ea typeface="IBM Plex Sans"/>
                <a:cs typeface="IBM Plex Sans"/>
                <a:sym typeface="IBM Plex Sans"/>
              </a:rPr>
              <a:t>Then send to K-Means clustering.</a:t>
            </a:r>
            <a:endParaRPr sz="2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K-Means Clustering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433175" y="1174425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Groups physical locations of recipients based on proximity to each other,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Grouped into </a:t>
            </a:r>
            <a:r>
              <a:rPr lang="en" sz="2400" i="1" dirty="0">
                <a:latin typeface="IBM Plex Sans"/>
                <a:ea typeface="IBM Plex Sans"/>
                <a:cs typeface="IBM Plex Sans"/>
                <a:sym typeface="IBM Plex Sans"/>
              </a:rPr>
              <a:t>n </a:t>
            </a: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clusters</a:t>
            </a:r>
            <a:r>
              <a:rPr lang="en" sz="2400" i="1" dirty="0">
                <a:latin typeface="IBM Plex Sans"/>
                <a:ea typeface="IBM Plex Sans"/>
                <a:cs typeface="IBM Plex Sans"/>
                <a:sym typeface="IBM Plex Sans"/>
              </a:rPr>
              <a:t>, </a:t>
            </a: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number of delivery trucks,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Char char="-"/>
            </a:pPr>
            <a:r>
              <a:rPr lang="en" sz="2400" dirty="0">
                <a:latin typeface="IBM Plex Sans"/>
                <a:ea typeface="IBM Plex Sans"/>
                <a:cs typeface="IBM Plex Sans"/>
                <a:sym typeface="IBM Plex Sans"/>
              </a:rPr>
              <a:t>Each clusters’ locations correspond to allocated recipients for a delivery truck.</a:t>
            </a:r>
            <a:endParaRPr sz="24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K-Means Clustering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763" y="1345700"/>
            <a:ext cx="5880475" cy="296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377200" y="402900"/>
            <a:ext cx="83688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IBM Plex Mono"/>
                <a:ea typeface="IBM Plex Mono"/>
                <a:cs typeface="IBM Plex Mono"/>
                <a:sym typeface="IBM Plex Mono"/>
              </a:rPr>
              <a:t>K-Means Clustering</a:t>
            </a:r>
            <a:endParaRPr sz="3000" b="1"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387600" y="1002900"/>
            <a:ext cx="8368800" cy="3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334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CA" sz="2000" dirty="0">
                <a:latin typeface="IBM Plex Sans"/>
                <a:ea typeface="IBM Plex Sans"/>
                <a:cs typeface="IBM Plex Sans"/>
                <a:sym typeface="IBM Plex Sans"/>
              </a:rPr>
              <a:t>Initially choose </a:t>
            </a:r>
            <a:r>
              <a:rPr lang="en-CA" sz="2000" i="1" dirty="0">
                <a:latin typeface="IBM Plex Sans"/>
                <a:ea typeface="IBM Plex Sans"/>
                <a:cs typeface="IBM Plex Sans"/>
                <a:sym typeface="IBM Plex Sans"/>
              </a:rPr>
              <a:t>n</a:t>
            </a:r>
            <a:r>
              <a:rPr lang="en-CA" sz="2000" dirty="0">
                <a:latin typeface="IBM Plex Sans"/>
                <a:ea typeface="IBM Plex Sans"/>
                <a:cs typeface="IBM Plex Sans"/>
                <a:sym typeface="IBM Plex Sans"/>
              </a:rPr>
              <a:t> clusters or data points to be means (various initialization methods). </a:t>
            </a:r>
          </a:p>
          <a:p>
            <a:pPr marL="5334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CA" sz="2000" dirty="0">
                <a:latin typeface="IBM Plex Sans"/>
                <a:ea typeface="IBM Plex Sans"/>
                <a:cs typeface="IBM Plex Sans"/>
                <a:sym typeface="IBM Plex Sans"/>
              </a:rPr>
              <a:t>If data points chosen, assign each remaining data point to nearest one.</a:t>
            </a:r>
          </a:p>
          <a:p>
            <a:pPr marL="5334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CA" sz="2000" dirty="0">
                <a:latin typeface="IBM Plex Sans"/>
                <a:ea typeface="IBM Plex Sans"/>
                <a:cs typeface="IBM Plex Sans"/>
                <a:sym typeface="IBM Plex Sans"/>
              </a:rPr>
              <a:t>If not, proceed to update step, and re-calculate means for data points assigned to each cluster.</a:t>
            </a:r>
          </a:p>
          <a:p>
            <a:pPr marL="5334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CA" sz="2000" dirty="0">
                <a:latin typeface="IBM Plex Sans"/>
                <a:ea typeface="IBM Plex Sans"/>
                <a:cs typeface="IBM Plex Sans"/>
                <a:sym typeface="IBM Plex Sans"/>
              </a:rPr>
              <a:t>Repeat steps 2-3 until cluster assignments no longer change.</a:t>
            </a:r>
            <a:endParaRPr sz="20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52626903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828</Words>
  <Application>Microsoft Office PowerPoint</Application>
  <PresentationFormat>On-screen Show (16:9)</PresentationFormat>
  <Paragraphs>103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IBM Plex Sans</vt:lpstr>
      <vt:lpstr>IBM Plex Mono</vt:lpstr>
      <vt:lpstr>Mulish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Gayowsky</cp:lastModifiedBy>
  <cp:revision>3</cp:revision>
  <dcterms:modified xsi:type="dcterms:W3CDTF">2023-02-22T22:17:20Z</dcterms:modified>
</cp:coreProperties>
</file>